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0" r:id="rId7"/>
    <p:sldId id="263" r:id="rId8"/>
    <p:sldId id="264" r:id="rId9"/>
    <p:sldId id="279" r:id="rId10"/>
    <p:sldId id="278" r:id="rId1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9" d="100"/>
          <a:sy n="89" d="100"/>
        </p:scale>
        <p:origin x="13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83717-D00A-41AF-A86B-E5471F32FCA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57087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68633-8CB8-4E7C-8422-980A308A0C7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237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A45C-F927-4055-AACF-492DD449453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6741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01740-4177-420B-A190-14141406728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5432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DCED9-A784-4D77-A541-A4193201E76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109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5FA6E-4632-4C6A-A581-0FA2192606E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6741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3CDEA-E5DA-4C9B-99C4-84DCB95B136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27994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091EE-3A10-4D81-A0A9-ACE8DA252F4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07200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6F4A1-8F93-4EE5-BA59-5F71932E7F8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0059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F003F-FA19-4923-B1C8-C848486E4CA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5790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D6C69-0D46-4408-A956-0A504EC9523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0028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Uredite slog naslova matrice</a:t>
            </a:r>
            <a:endParaRPr lang="sl-SI" altLang="sl-SI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Uredite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  <a:endParaRPr lang="sl-SI" alt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2464607-2019-47DC-8BEC-EAD6A0AB07C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vp-rs.si/" TargetMode="External"/><Relationship Id="rId5" Type="http://schemas.openxmlformats.org/officeDocument/2006/relationships/hyperlink" Target="https://youtu.be/L8wuuzeyx-0" TargetMode="External"/><Relationship Id="rId4" Type="http://schemas.openxmlformats.org/officeDocument/2006/relationships/hyperlink" Target="https://youtu.be/YY5nSU6988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s://www.avp-rs.si/preventiva/preventivne-akcije/varnost-kolesarjev/bistro-glavo-varuje-celada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 noChangeArrowheads="1"/>
          </p:cNvSpPr>
          <p:nvPr>
            <p:ph type="ctrTitle" idx="4294967295"/>
          </p:nvPr>
        </p:nvSpPr>
        <p:spPr>
          <a:xfrm>
            <a:off x="1042988" y="1773238"/>
            <a:ext cx="6858000" cy="1914525"/>
          </a:xfrm>
        </p:spPr>
        <p:txBody>
          <a:bodyPr anchor="b"/>
          <a:lstStyle/>
          <a:p>
            <a:r>
              <a:rPr lang="sl-SI" altLang="sl-SI" sz="5400" b="1" dirty="0" smtClean="0">
                <a:solidFill>
                  <a:srgbClr val="003399"/>
                </a:solidFill>
                <a:latin typeface="+mn-lt"/>
              </a:rPr>
              <a:t>Kolesarska zaščitna čelada</a:t>
            </a:r>
          </a:p>
        </p:txBody>
      </p:sp>
      <p:sp>
        <p:nvSpPr>
          <p:cNvPr id="2051" name="Podnaslov 2"/>
          <p:cNvSpPr>
            <a:spLocks noGrp="1" noChangeArrowheads="1"/>
          </p:cNvSpPr>
          <p:nvPr>
            <p:ph type="subTitle" idx="4294967295"/>
          </p:nvPr>
        </p:nvSpPr>
        <p:spPr>
          <a:xfrm>
            <a:off x="971550" y="3644900"/>
            <a:ext cx="6858000" cy="115093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sl-SI" altLang="sl-SI" sz="2800" smtClean="0"/>
              <a:t>Učno gradivo za starejše otroke</a:t>
            </a:r>
          </a:p>
          <a:p>
            <a:pPr marL="0" indent="0" algn="ctr">
              <a:buFontTx/>
              <a:buNone/>
            </a:pPr>
            <a:endParaRPr lang="sl-SI" altLang="sl-SI" sz="2800" smtClean="0"/>
          </a:p>
          <a:p>
            <a:pPr marL="0" indent="0" algn="ctr">
              <a:buFontTx/>
              <a:buNone/>
            </a:pPr>
            <a:r>
              <a:rPr lang="sl-SI" altLang="sl-SI" sz="2800" smtClean="0"/>
              <a:t>Javna agencija za varnost prometa</a:t>
            </a:r>
          </a:p>
          <a:p>
            <a:pPr marL="0" indent="0" algn="ctr">
              <a:buFontTx/>
              <a:buNone/>
            </a:pPr>
            <a:endParaRPr lang="sl-SI" altLang="sl-SI" sz="1800" smtClean="0"/>
          </a:p>
        </p:txBody>
      </p:sp>
      <p:pic>
        <p:nvPicPr>
          <p:cNvPr id="2052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0"/>
            <a:ext cx="302895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00" descr="AVP Logo YM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300663"/>
            <a:ext cx="244951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Rezultat iskanja slik za young cycli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0"/>
            <a:ext cx="2916237" cy="194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365125"/>
            <a:ext cx="8515350" cy="1325563"/>
          </a:xfrm>
        </p:spPr>
        <p:txBody>
          <a:bodyPr/>
          <a:lstStyle/>
          <a:p>
            <a:r>
              <a:rPr lang="sl-SI" altLang="sl-SI" smtClean="0"/>
              <a:t>						</a:t>
            </a:r>
            <a:endParaRPr lang="sl-SI" altLang="sl-SI" smtClean="0">
              <a:solidFill>
                <a:schemeClr val="bg1"/>
              </a:solidFill>
            </a:endParaRPr>
          </a:p>
        </p:txBody>
      </p:sp>
      <p:pic>
        <p:nvPicPr>
          <p:cNvPr id="20483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00" descr="AVP Logo YM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356350"/>
            <a:ext cx="11620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2"/>
          <p:cNvSpPr txBox="1">
            <a:spLocks noChangeArrowheads="1"/>
          </p:cNvSpPr>
          <p:nvPr/>
        </p:nvSpPr>
        <p:spPr bwMode="auto">
          <a:xfrm>
            <a:off x="611188" y="2420938"/>
            <a:ext cx="7781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4" name="TextBox 3"/>
          <p:cNvSpPr txBox="1"/>
          <p:nvPr/>
        </p:nvSpPr>
        <p:spPr>
          <a:xfrm>
            <a:off x="179388" y="1628775"/>
            <a:ext cx="5761037" cy="44935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200" dirty="0"/>
              <a:t>OGLEJTE SI ŠE: </a:t>
            </a:r>
          </a:p>
          <a:p>
            <a:pPr eaLnBrk="1" hangingPunct="1"/>
            <a:r>
              <a:rPr lang="sl-SI" altLang="sl-SI" sz="2200" dirty="0"/>
              <a:t>Video filme na AVP </a:t>
            </a:r>
            <a:r>
              <a:rPr lang="sl-SI" altLang="sl-SI" sz="2200" dirty="0" err="1"/>
              <a:t>youtube</a:t>
            </a:r>
            <a:r>
              <a:rPr lang="sl-SI" altLang="sl-SI" sz="2200" dirty="0"/>
              <a:t> kanalu</a:t>
            </a:r>
          </a:p>
          <a:p>
            <a:pPr eaLnBrk="1" hangingPunct="1"/>
            <a:endParaRPr lang="sl-SI" altLang="sl-SI" sz="2200" dirty="0"/>
          </a:p>
          <a:p>
            <a:pPr eaLnBrk="1" hangingPunct="1"/>
            <a:r>
              <a:rPr lang="sl-SI" altLang="sl-SI" sz="2200" dirty="0"/>
              <a:t>Tokrat si imel srečo </a:t>
            </a:r>
            <a:r>
              <a:rPr lang="sl-SI" altLang="sl-SI" sz="2200" dirty="0">
                <a:hlinkClick r:id="rId4"/>
              </a:rPr>
              <a:t>https://youtu.be/YY5nSU69884</a:t>
            </a:r>
            <a:r>
              <a:rPr lang="sl-SI" altLang="sl-SI" sz="2200" dirty="0"/>
              <a:t> </a:t>
            </a:r>
          </a:p>
          <a:p>
            <a:pPr eaLnBrk="1" hangingPunct="1"/>
            <a:r>
              <a:rPr lang="sl-SI" altLang="sl-SI" sz="2200" dirty="0"/>
              <a:t/>
            </a:r>
            <a:br>
              <a:rPr lang="sl-SI" altLang="sl-SI" sz="2200" dirty="0"/>
            </a:br>
            <a:r>
              <a:rPr lang="sl-SI" altLang="sl-SI" sz="2200" dirty="0"/>
              <a:t>Kolesarji previdno </a:t>
            </a:r>
            <a:r>
              <a:rPr lang="sl-SI" altLang="sl-SI" sz="2200" dirty="0">
                <a:hlinkClick r:id="rId5"/>
              </a:rPr>
              <a:t>https://youtu.be/L8wuuzeyx-0</a:t>
            </a:r>
            <a:r>
              <a:rPr lang="sl-SI" altLang="sl-SI" sz="2200" dirty="0"/>
              <a:t> </a:t>
            </a:r>
          </a:p>
          <a:p>
            <a:pPr eaLnBrk="1" hangingPunct="1"/>
            <a:endParaRPr lang="sl-SI" altLang="sl-SI" sz="2200" dirty="0"/>
          </a:p>
          <a:p>
            <a:pPr eaLnBrk="1" hangingPunct="1"/>
            <a:endParaRPr lang="sl-SI" altLang="sl-SI" sz="2200" dirty="0"/>
          </a:p>
          <a:p>
            <a:pPr eaLnBrk="1" hangingPunct="1"/>
            <a:r>
              <a:rPr lang="sl-SI" altLang="sl-SI" sz="2200"/>
              <a:t>Za več informacij obiščite </a:t>
            </a:r>
            <a:r>
              <a:rPr lang="sl-SI" altLang="sl-SI" sz="2200"/>
              <a:t>našo </a:t>
            </a:r>
            <a:endParaRPr lang="sl-SI" altLang="sl-SI" sz="2200" smtClean="0"/>
          </a:p>
          <a:p>
            <a:pPr eaLnBrk="1" hangingPunct="1"/>
            <a:r>
              <a:rPr lang="sl-SI" altLang="sl-SI" sz="2200" smtClean="0"/>
              <a:t>spletno </a:t>
            </a:r>
            <a:r>
              <a:rPr lang="sl-SI" altLang="sl-SI" sz="2200"/>
              <a:t>stran: </a:t>
            </a:r>
            <a:r>
              <a:rPr lang="sl-SI" altLang="sl-SI" sz="2200">
                <a:hlinkClick r:id="rId6"/>
              </a:rPr>
              <a:t>www.avp-rs.si</a:t>
            </a:r>
            <a:endParaRPr lang="sl-SI" altLang="sl-SI" sz="2200"/>
          </a:p>
          <a:p>
            <a:pPr eaLnBrk="1" hangingPunct="1"/>
            <a:endParaRPr lang="sl-SI" altLang="sl-SI" sz="2200" dirty="0"/>
          </a:p>
        </p:txBody>
      </p:sp>
      <p:pic>
        <p:nvPicPr>
          <p:cNvPr id="20489" name="Slika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557338"/>
            <a:ext cx="395922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365125"/>
            <a:ext cx="8515350" cy="1325563"/>
          </a:xfrm>
        </p:spPr>
        <p:txBody>
          <a:bodyPr/>
          <a:lstStyle/>
          <a:p>
            <a:r>
              <a:rPr lang="sl-SI" altLang="sl-SI" smtClean="0"/>
              <a:t>						</a:t>
            </a:r>
            <a:endParaRPr lang="sl-SI" altLang="sl-SI" smtClean="0">
              <a:solidFill>
                <a:schemeClr val="bg1"/>
              </a:solidFill>
            </a:endParaRPr>
          </a:p>
        </p:txBody>
      </p:sp>
      <p:pic>
        <p:nvPicPr>
          <p:cNvPr id="307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00" descr="AVP Logo YM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356350"/>
            <a:ext cx="11620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395288" y="1628775"/>
            <a:ext cx="84248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3200"/>
              <a:t>Zakaj kolesarji uporabljajo zaščitno kolesarsko čelado?</a:t>
            </a:r>
          </a:p>
        </p:txBody>
      </p:sp>
      <p:pic>
        <p:nvPicPr>
          <p:cNvPr id="307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022725"/>
            <a:ext cx="2376487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8313" y="2781300"/>
            <a:ext cx="8207375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sl-SI" sz="2400" dirty="0">
                <a:latin typeface="Arial" charset="0"/>
                <a:cs typeface="Arial" charset="0"/>
              </a:rPr>
              <a:t>Da </a:t>
            </a:r>
            <a:r>
              <a:rPr lang="sl-SI" sz="2400" b="1" dirty="0">
                <a:latin typeface="Arial" charset="0"/>
                <a:cs typeface="Arial" charset="0"/>
              </a:rPr>
              <a:t>zaščitijo glavo </a:t>
            </a:r>
            <a:r>
              <a:rPr lang="sl-SI" sz="2400" dirty="0">
                <a:latin typeface="Arial" charset="0"/>
                <a:cs typeface="Arial" charset="0"/>
              </a:rPr>
              <a:t>(pred padci, poškodbami...).</a:t>
            </a:r>
          </a:p>
          <a:p>
            <a:pPr marL="285750" indent="-285750">
              <a:buFontTx/>
              <a:buChar char="-"/>
              <a:defRPr/>
            </a:pPr>
            <a:r>
              <a:rPr lang="sl-SI" sz="2400" dirty="0">
                <a:latin typeface="Arial" charset="0"/>
                <a:cs typeface="Arial" charset="0"/>
              </a:rPr>
              <a:t>Po zakonu je </a:t>
            </a:r>
            <a:r>
              <a:rPr lang="sl-SI" sz="2400" b="1" dirty="0">
                <a:latin typeface="Arial" charset="0"/>
                <a:cs typeface="Arial" charset="0"/>
              </a:rPr>
              <a:t>čelada obvezna</a:t>
            </a:r>
          </a:p>
          <a:p>
            <a:pPr>
              <a:defRPr/>
            </a:pPr>
            <a:r>
              <a:rPr lang="sl-SI" sz="2400" dirty="0">
                <a:latin typeface="Arial" charset="0"/>
                <a:cs typeface="Arial" charset="0"/>
              </a:rPr>
              <a:t>(do 18. leta, naprej zelo priporočljiva).</a:t>
            </a:r>
          </a:p>
          <a:p>
            <a:pPr>
              <a:defRPr/>
            </a:pPr>
            <a:endParaRPr lang="sl-SI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365125"/>
            <a:ext cx="8515350" cy="1325563"/>
          </a:xfrm>
        </p:spPr>
        <p:txBody>
          <a:bodyPr/>
          <a:lstStyle/>
          <a:p>
            <a:r>
              <a:rPr lang="sl-SI" altLang="sl-SI" smtClean="0"/>
              <a:t>						</a:t>
            </a:r>
            <a:endParaRPr lang="sl-SI" altLang="sl-SI" smtClean="0">
              <a:solidFill>
                <a:schemeClr val="bg1"/>
              </a:solidFill>
            </a:endParaRPr>
          </a:p>
        </p:txBody>
      </p:sp>
      <p:pic>
        <p:nvPicPr>
          <p:cNvPr id="4099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00" descr="AVP Logo YM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356350"/>
            <a:ext cx="11620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395288" y="1700213"/>
            <a:ext cx="84248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3200"/>
              <a:t>Kdo naj med kolesarjenjem nosi čelado?</a:t>
            </a:r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62413"/>
            <a:ext cx="1800225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288" y="2286000"/>
            <a:ext cx="8280400" cy="18272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sl-SI" altLang="sl-SI" sz="2400" b="1"/>
              <a:t>VSI</a:t>
            </a:r>
            <a:r>
              <a:rPr lang="sl-SI" altLang="sl-SI" sz="2400"/>
              <a:t>.</a:t>
            </a:r>
          </a:p>
          <a:p>
            <a:pPr eaLnBrk="1" hangingPunct="1">
              <a:buFontTx/>
              <a:buChar char="-"/>
            </a:pPr>
            <a:r>
              <a:rPr lang="sl-SI" altLang="sl-SI" sz="2400"/>
              <a:t>Otroci (tudi v otroškem sedežu, na triciklu...).</a:t>
            </a:r>
          </a:p>
          <a:p>
            <a:pPr eaLnBrk="1" hangingPunct="1">
              <a:buFontTx/>
              <a:buChar char="-"/>
            </a:pPr>
            <a:r>
              <a:rPr lang="sl-SI" altLang="sl-SI" sz="2400"/>
              <a:t>Mladostniki (obvezna je do 18. leta</a:t>
            </a:r>
            <a:r>
              <a:rPr lang="sl-SI" altLang="sl-SI"/>
              <a:t>)</a:t>
            </a:r>
            <a:r>
              <a:rPr lang="sl-SI" altLang="sl-SI" sz="2400"/>
              <a:t>.</a:t>
            </a:r>
          </a:p>
          <a:p>
            <a:pPr eaLnBrk="1" hangingPunct="1">
              <a:buFontTx/>
              <a:buChar char="-"/>
            </a:pPr>
            <a:r>
              <a:rPr lang="sl-SI" altLang="sl-SI" sz="2400"/>
              <a:t>Starši in odrasli (zelo priporočljivo).</a:t>
            </a:r>
          </a:p>
          <a:p>
            <a:pPr eaLnBrk="1" hangingPunct="1"/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365125"/>
            <a:ext cx="8515350" cy="1325563"/>
          </a:xfrm>
        </p:spPr>
        <p:txBody>
          <a:bodyPr/>
          <a:lstStyle/>
          <a:p>
            <a:r>
              <a:rPr lang="sl-SI" altLang="sl-SI" smtClean="0"/>
              <a:t>						</a:t>
            </a:r>
            <a:endParaRPr lang="sl-SI" altLang="sl-SI" smtClean="0">
              <a:solidFill>
                <a:schemeClr val="bg1"/>
              </a:solidFill>
            </a:endParaRPr>
          </a:p>
        </p:txBody>
      </p:sp>
      <p:pic>
        <p:nvPicPr>
          <p:cNvPr id="5123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00" descr="AVP Logo YM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356350"/>
            <a:ext cx="11620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1"/>
          <p:cNvSpPr txBox="1">
            <a:spLocks noChangeArrowheads="1"/>
          </p:cNvSpPr>
          <p:nvPr/>
        </p:nvSpPr>
        <p:spPr bwMode="auto">
          <a:xfrm>
            <a:off x="501650" y="1773238"/>
            <a:ext cx="7924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3200"/>
              <a:t>Zakaj je na kolesu potrebno zaščititi glavo?</a:t>
            </a:r>
          </a:p>
        </p:txBody>
      </p:sp>
      <p:sp>
        <p:nvSpPr>
          <p:cNvPr id="5126" name="TextBox 2"/>
          <p:cNvSpPr txBox="1">
            <a:spLocks noChangeArrowheads="1"/>
          </p:cNvSpPr>
          <p:nvPr/>
        </p:nvSpPr>
        <p:spPr bwMode="auto">
          <a:xfrm>
            <a:off x="684213" y="2492375"/>
            <a:ext cx="75596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/>
              <a:t>Poškodbe glave so zelo pogoste, saj je glava v primerjavi s telesom težka, zaradi kinetične energije in visokega težišča na kolesu pa je velika verjetnost, da pademo prav na glavo. </a:t>
            </a:r>
          </a:p>
          <a:p>
            <a:pPr eaLnBrk="1" hangingPunct="1"/>
            <a:r>
              <a:rPr lang="sl-SI" altLang="sl-SI" sz="2000"/>
              <a:t>Pri padcu na glavo so pogosto poškodovani možgani – korteks.</a:t>
            </a:r>
          </a:p>
          <a:p>
            <a:pPr eaLnBrk="1" hangingPunct="1"/>
            <a:r>
              <a:rPr lang="sl-SI" altLang="sl-SI" sz="2000"/>
              <a:t>Že pri manjših trkih pa so lahko poškodbe glave usodne oz. izredno težke in dolgotrajne.</a:t>
            </a:r>
          </a:p>
        </p:txBody>
      </p:sp>
      <p:pic>
        <p:nvPicPr>
          <p:cNvPr id="512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21701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365125"/>
            <a:ext cx="8515350" cy="1325563"/>
          </a:xfrm>
        </p:spPr>
        <p:txBody>
          <a:bodyPr/>
          <a:lstStyle/>
          <a:p>
            <a:r>
              <a:rPr lang="sl-SI" altLang="sl-SI" smtClean="0"/>
              <a:t>						</a:t>
            </a:r>
            <a:endParaRPr lang="sl-SI" altLang="sl-SI" smtClean="0">
              <a:solidFill>
                <a:schemeClr val="bg1"/>
              </a:solidFill>
            </a:endParaRPr>
          </a:p>
        </p:txBody>
      </p:sp>
      <p:pic>
        <p:nvPicPr>
          <p:cNvPr id="6147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00" descr="AVP Logo YM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356350"/>
            <a:ext cx="11620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611188" y="1412875"/>
            <a:ext cx="7127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800"/>
              <a:t>Poškodbe kolesarjev</a:t>
            </a:r>
          </a:p>
        </p:txBody>
      </p:sp>
      <p:sp>
        <p:nvSpPr>
          <p:cNvPr id="6150" name="TextBox 3"/>
          <p:cNvSpPr txBox="1">
            <a:spLocks noChangeArrowheads="1"/>
          </p:cNvSpPr>
          <p:nvPr/>
        </p:nvSpPr>
        <p:spPr bwMode="auto">
          <a:xfrm>
            <a:off x="684213" y="1916113"/>
            <a:ext cx="7345362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/>
              <a:t>Pri kolesarjih, ki so umrli za posledicami prometnih nesreč v Sloveniji, je kar v 60 % vzrok smrti poškodba glave. </a:t>
            </a:r>
          </a:p>
          <a:p>
            <a:pPr eaLnBrk="1" hangingPunct="1"/>
            <a:r>
              <a:rPr lang="sl-SI" altLang="sl-SI" sz="2000"/>
              <a:t>Prav tako so poškodbe glave poglavitni razlog za sprejem v bolnišnico pri približno 40 % poškodovanih kolesarjih.</a:t>
            </a:r>
          </a:p>
          <a:p>
            <a:pPr eaLnBrk="1" hangingPunct="1"/>
            <a:r>
              <a:rPr lang="sl-SI" altLang="sl-SI" sz="2000"/>
              <a:t>Zaščitna kolesarska čelada po raziskavah zmanjša težo posledic padca za 40 – 70 %. </a:t>
            </a:r>
          </a:p>
          <a:p>
            <a:pPr eaLnBrk="1" hangingPunct="1"/>
            <a:endParaRPr lang="sl-SI" altLang="sl-SI" sz="2000"/>
          </a:p>
          <a:p>
            <a:pPr algn="ctr" eaLnBrk="1" hangingPunct="1"/>
            <a:r>
              <a:rPr lang="sl-SI" altLang="sl-SI" sz="2000" b="1"/>
              <a:t>BISTRO GLAVO VARULE ČELADA!</a:t>
            </a:r>
          </a:p>
          <a:p>
            <a:pPr eaLnBrk="1" hangingPunct="1"/>
            <a:endParaRPr lang="sl-SI" altLang="sl-SI"/>
          </a:p>
        </p:txBody>
      </p:sp>
      <p:pic>
        <p:nvPicPr>
          <p:cNvPr id="615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652963"/>
            <a:ext cx="3157537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365125"/>
            <a:ext cx="8515350" cy="1325563"/>
          </a:xfrm>
        </p:spPr>
        <p:txBody>
          <a:bodyPr/>
          <a:lstStyle/>
          <a:p>
            <a:r>
              <a:rPr lang="sl-SI" altLang="sl-SI" smtClean="0"/>
              <a:t>						</a:t>
            </a:r>
            <a:endParaRPr lang="sl-SI" altLang="sl-SI" smtClean="0">
              <a:solidFill>
                <a:schemeClr val="bg1"/>
              </a:solidFill>
            </a:endParaRPr>
          </a:p>
        </p:txBody>
      </p:sp>
      <p:pic>
        <p:nvPicPr>
          <p:cNvPr id="7171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00" descr="AVP Logo YM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356350"/>
            <a:ext cx="11620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23"/>
          <p:cNvSpPr txBox="1">
            <a:spLocks noChangeArrowheads="1"/>
          </p:cNvSpPr>
          <p:nvPr/>
        </p:nvSpPr>
        <p:spPr bwMode="auto">
          <a:xfrm>
            <a:off x="3268663" y="234950"/>
            <a:ext cx="5705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sl-SI" altLang="sl-SI" sz="24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174" name="TextBox 1"/>
          <p:cNvSpPr txBox="1">
            <a:spLocks noChangeArrowheads="1"/>
          </p:cNvSpPr>
          <p:nvPr/>
        </p:nvSpPr>
        <p:spPr bwMode="auto">
          <a:xfrm>
            <a:off x="539750" y="1747838"/>
            <a:ext cx="80645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3200"/>
              <a:t>Kakšno kolesarsko čelado kupimo?</a:t>
            </a: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630238" y="2781300"/>
            <a:ext cx="6132512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sl-SI" altLang="sl-SI" sz="2400"/>
              <a:t>Ustrezne velikosti – od 52 cm do 66 cm.</a:t>
            </a:r>
          </a:p>
          <a:p>
            <a:pPr eaLnBrk="1" hangingPunct="1">
              <a:buFontTx/>
              <a:buChar char="-"/>
            </a:pPr>
            <a:r>
              <a:rPr lang="sl-SI" altLang="sl-SI" sz="2400"/>
              <a:t>Prilega naj se naši glavi – obsegu glave.</a:t>
            </a:r>
          </a:p>
          <a:p>
            <a:pPr eaLnBrk="1" hangingPunct="1">
              <a:buFontTx/>
              <a:buChar char="-"/>
            </a:pPr>
            <a:r>
              <a:rPr lang="sl-SI" altLang="sl-SI" sz="2400"/>
              <a:t>Zadostuje naj standardu CE EN 1078.</a:t>
            </a:r>
          </a:p>
          <a:p>
            <a:pPr eaLnBrk="1" hangingPunct="1">
              <a:buFontTx/>
              <a:buChar char="-"/>
            </a:pPr>
            <a:r>
              <a:rPr lang="sl-SI" altLang="sl-SI" sz="2400"/>
              <a:t>Naj bo dobro vidna (svetlih ali flouroscentnih barv, z odsevnimi elementi, lučko).</a:t>
            </a:r>
          </a:p>
          <a:p>
            <a:pPr eaLnBrk="1" hangingPunct="1">
              <a:buFontTx/>
              <a:buChar char="-"/>
            </a:pPr>
            <a:r>
              <a:rPr lang="sl-SI" altLang="sl-SI" sz="2400"/>
              <a:t>Izberemo takšno, ki nam je všeč (barva, vzorci), da jo radi nosimo.</a:t>
            </a:r>
          </a:p>
        </p:txBody>
      </p:sp>
      <p:pic>
        <p:nvPicPr>
          <p:cNvPr id="71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2997200"/>
            <a:ext cx="19907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365125"/>
            <a:ext cx="8515350" cy="1325563"/>
          </a:xfrm>
        </p:spPr>
        <p:txBody>
          <a:bodyPr/>
          <a:lstStyle/>
          <a:p>
            <a:r>
              <a:rPr lang="sl-SI" altLang="sl-SI" smtClean="0"/>
              <a:t>						</a:t>
            </a:r>
            <a:endParaRPr lang="sl-SI" altLang="sl-SI" smtClean="0">
              <a:solidFill>
                <a:schemeClr val="bg1"/>
              </a:solidFill>
            </a:endParaRPr>
          </a:p>
        </p:txBody>
      </p:sp>
      <p:pic>
        <p:nvPicPr>
          <p:cNvPr id="819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00" descr="AVP Logo YM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356350"/>
            <a:ext cx="11620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684213" y="1628775"/>
            <a:ext cx="6911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3200"/>
              <a:t>Kako namestimo čelado na glavo?</a:t>
            </a:r>
          </a:p>
        </p:txBody>
      </p:sp>
      <p:sp>
        <p:nvSpPr>
          <p:cNvPr id="8198" name="TextBox 2"/>
          <p:cNvSpPr txBox="1">
            <a:spLocks noChangeArrowheads="1"/>
          </p:cNvSpPr>
          <p:nvPr/>
        </p:nvSpPr>
        <p:spPr bwMode="auto">
          <a:xfrm>
            <a:off x="900113" y="2420938"/>
            <a:ext cx="6767512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sl-SI" altLang="sl-SI"/>
              <a:t>Oglej si video </a:t>
            </a:r>
            <a:r>
              <a:rPr lang="sl-SI" altLang="sl-SI" u="sng">
                <a:hlinkClick r:id="rId4"/>
              </a:rPr>
              <a:t>https://www.avp-rs.si/preventiva/preventivne-akcije/varnost-kolesarjev/bistro-glavo-varuje-celada/</a:t>
            </a:r>
            <a:endParaRPr lang="sl-SI" altLang="sl-SI"/>
          </a:p>
          <a:p>
            <a:pPr eaLnBrk="1" hangingPunct="1">
              <a:buFontTx/>
              <a:buChar char="-"/>
            </a:pPr>
            <a:endParaRPr lang="sl-SI" altLang="sl-SI"/>
          </a:p>
          <a:p>
            <a:pPr eaLnBrk="1" hangingPunct="1">
              <a:buFontTx/>
              <a:buChar char="-"/>
            </a:pPr>
            <a:endParaRPr lang="sl-SI" altLang="sl-SI"/>
          </a:p>
          <a:p>
            <a:pPr eaLnBrk="1" hangingPunct="1">
              <a:buFontTx/>
              <a:buChar char="-"/>
            </a:pPr>
            <a:endParaRPr lang="sl-SI" altLang="sl-SI"/>
          </a:p>
          <a:p>
            <a:pPr eaLnBrk="1" hangingPunct="1">
              <a:buFontTx/>
              <a:buChar char="-"/>
            </a:pPr>
            <a:endParaRPr lang="sl-SI" altLang="sl-SI"/>
          </a:p>
          <a:p>
            <a:pPr eaLnBrk="1" hangingPunct="1">
              <a:buFontTx/>
              <a:buChar char="-"/>
            </a:pPr>
            <a:endParaRPr lang="sl-SI" altLang="sl-SI"/>
          </a:p>
          <a:p>
            <a:pPr eaLnBrk="1" hangingPunct="1">
              <a:buFontTx/>
              <a:buChar char="-"/>
            </a:pPr>
            <a:endParaRPr lang="sl-SI" altLang="sl-SI"/>
          </a:p>
          <a:p>
            <a:pPr eaLnBrk="1" hangingPunct="1">
              <a:buFontTx/>
              <a:buChar char="-"/>
            </a:pPr>
            <a:endParaRPr lang="sl-SI" altLang="sl-SI"/>
          </a:p>
          <a:p>
            <a:pPr eaLnBrk="1" hangingPunct="1">
              <a:buFontTx/>
              <a:buChar char="-"/>
            </a:pPr>
            <a:endParaRPr lang="sl-SI" altLang="sl-SI"/>
          </a:p>
          <a:p>
            <a:pPr eaLnBrk="1" hangingPunct="1">
              <a:buFontTx/>
              <a:buChar char="-"/>
            </a:pPr>
            <a:r>
              <a:rPr lang="sl-SI" altLang="sl-SI"/>
              <a:t>Čelada naj bo trdno nameščena na glavi, tako da sega sprednji rob dva prsta nad obrvmi ter da so trakovi na čeladi zapeti in se prilegajo bradi.</a:t>
            </a:r>
          </a:p>
        </p:txBody>
      </p:sp>
      <p:pic>
        <p:nvPicPr>
          <p:cNvPr id="8199" name="Picture 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068638"/>
            <a:ext cx="30956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365125"/>
            <a:ext cx="8515350" cy="1325563"/>
          </a:xfrm>
        </p:spPr>
        <p:txBody>
          <a:bodyPr/>
          <a:lstStyle/>
          <a:p>
            <a:r>
              <a:rPr lang="sl-SI" altLang="sl-SI" smtClean="0"/>
              <a:t>						</a:t>
            </a:r>
            <a:endParaRPr lang="sl-SI" altLang="sl-SI" smtClean="0">
              <a:solidFill>
                <a:schemeClr val="bg1"/>
              </a:solidFill>
            </a:endParaRPr>
          </a:p>
        </p:txBody>
      </p:sp>
      <p:pic>
        <p:nvPicPr>
          <p:cNvPr id="9219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00" descr="AVP Logo YM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356350"/>
            <a:ext cx="11620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539750" y="1785938"/>
            <a:ext cx="7561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3200"/>
              <a:t>Iz česa je narejena kolesarska čelada?</a:t>
            </a:r>
          </a:p>
        </p:txBody>
      </p:sp>
      <p:sp>
        <p:nvSpPr>
          <p:cNvPr id="9222" name="TextBox 2"/>
          <p:cNvSpPr txBox="1">
            <a:spLocks noChangeArrowheads="1"/>
          </p:cNvSpPr>
          <p:nvPr/>
        </p:nvSpPr>
        <p:spPr bwMode="auto">
          <a:xfrm>
            <a:off x="611188" y="2420938"/>
            <a:ext cx="77819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Izdelane so iz stiropora in prekrite s plastično prevleko. Oblika čelade je aerodinamična s primerno vdelanimi odprtinami, ki služijo kroženju zraka. V notranjosti je čelada obložena s posebnim trakom, ki je zvezno s posebnim gumbom nastavljiv na optimalen obseg glave. Na trak je pogosto pritrjena utripajoča odsevna lučka, ki zagotavlja večjo vidnost in varnost kolesarja v prometu. Stabilnost čelade zagotavlja trak s sponkami, ki si jih zapnemo pod brado.</a:t>
            </a:r>
          </a:p>
        </p:txBody>
      </p:sp>
      <p:pic>
        <p:nvPicPr>
          <p:cNvPr id="922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452938"/>
            <a:ext cx="2573338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00" descr="AVP Logo YM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356350"/>
            <a:ext cx="11620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/>
          </p:cNvSpPr>
          <p:nvPr/>
        </p:nvSpPr>
        <p:spPr bwMode="auto">
          <a:xfrm>
            <a:off x="395288" y="1268413"/>
            <a:ext cx="8748712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3600" b="1" dirty="0"/>
              <a:t>Kaj </a:t>
            </a:r>
            <a:r>
              <a:rPr lang="sl-SI" altLang="sl-SI" sz="3600" b="1" dirty="0" smtClean="0"/>
              <a:t>lahko narediš </a:t>
            </a:r>
            <a:r>
              <a:rPr lang="sl-SI" altLang="sl-SI" sz="3600" b="1" dirty="0"/>
              <a:t>sam doma?</a:t>
            </a:r>
          </a:p>
        </p:txBody>
      </p:sp>
      <p:sp>
        <p:nvSpPr>
          <p:cNvPr id="22534" name="Content Placeholder 2"/>
          <p:cNvSpPr>
            <a:spLocks/>
          </p:cNvSpPr>
          <p:nvPr/>
        </p:nvSpPr>
        <p:spPr bwMode="auto">
          <a:xfrm>
            <a:off x="323850" y="2060575"/>
            <a:ext cx="82296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90600" indent="-533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716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52600" indent="-381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09800" indent="-381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1800" b="1" i="1" dirty="0" smtClean="0">
                <a:latin typeface="Arial" panose="020B0604020202020204" pitchFamily="34" charset="0"/>
              </a:rPr>
              <a:t>Kako </a:t>
            </a:r>
            <a:r>
              <a:rPr lang="sl-SI" altLang="sl-SI" sz="1800" b="1" i="1" dirty="0">
                <a:latin typeface="Arial" panose="020B0604020202020204" pitchFamily="34" charset="0"/>
              </a:rPr>
              <a:t>veliko čelado potrebuješ?</a:t>
            </a:r>
            <a:r>
              <a:rPr lang="sl-SI" altLang="sl-SI" sz="1800" dirty="0">
                <a:latin typeface="Arial" panose="020B0604020202020204" pitchFamily="34" charset="0"/>
              </a:rPr>
              <a:t> S šiviljskim metrom izmeri obseg svoje glave. Dobljena številka pomeni velikost čelade, ki jo potrebuješ. </a:t>
            </a:r>
          </a:p>
          <a:p>
            <a:r>
              <a:rPr lang="sl-SI" altLang="sl-SI" sz="1800" b="1" i="1" dirty="0">
                <a:latin typeface="Arial" panose="020B0604020202020204" pitchFamily="34" charset="0"/>
              </a:rPr>
              <a:t>Izračunaj</a:t>
            </a:r>
            <a:r>
              <a:rPr lang="sl-SI" altLang="sl-SI" sz="1800" dirty="0">
                <a:latin typeface="Arial" panose="020B0604020202020204" pitchFamily="34" charset="0"/>
              </a:rPr>
              <a:t>: Ali že znaš izračunati iz obsega polmer svoje glave? Uporabi formulo za krog in računske operacije. </a:t>
            </a:r>
          </a:p>
          <a:p>
            <a:r>
              <a:rPr lang="sl-SI" altLang="sl-SI" sz="1800" b="1" i="1" dirty="0">
                <a:latin typeface="Arial" panose="020B0604020202020204" pitchFamily="34" charset="0"/>
              </a:rPr>
              <a:t>Nariši ali izdelaj svojo sanjsko </a:t>
            </a:r>
            <a:r>
              <a:rPr lang="sl-SI" altLang="sl-SI" sz="1800" b="1" i="1" dirty="0" smtClean="0">
                <a:latin typeface="Arial" panose="020B0604020202020204" pitchFamily="34" charset="0"/>
              </a:rPr>
              <a:t>čelado; </a:t>
            </a:r>
            <a:r>
              <a:rPr lang="sl-SI" altLang="sl-SI" sz="1800" dirty="0">
                <a:latin typeface="Arial" panose="020B0604020202020204" pitchFamily="34" charset="0"/>
              </a:rPr>
              <a:t>Sanjsko čelado lahko narišeš z barvami (navadnimi barvicami ali temperami). Lahko pa se lotiš tudi 3D modela. Napihni balon, nato nalepi v obliki čelade časopisni papir, v več plasteh (za lepilo lahko uporabiš moko in vodo). Ko se posuši, poči balon in dobiš čelado poljubne oblike. Svojo čelado pobarvaj s tempera barvicami z vzorci in poslikavo, kot ti je najbolj všeč.</a:t>
            </a:r>
            <a:r>
              <a:rPr lang="sl-SI" altLang="sl-SI" sz="1800" b="1" i="1" dirty="0">
                <a:latin typeface="Arial" panose="020B0604020202020204" pitchFamily="34" charset="0"/>
              </a:rPr>
              <a:t> </a:t>
            </a:r>
          </a:p>
          <a:p>
            <a:r>
              <a:rPr lang="sl-SI" altLang="sl-SI" sz="1800" b="1" i="1" dirty="0">
                <a:latin typeface="Arial" panose="020B0604020202020204" pitchFamily="34" charset="0"/>
              </a:rPr>
              <a:t>Pesmica o čeladi</a:t>
            </a:r>
            <a:r>
              <a:rPr lang="sl-SI" altLang="sl-SI" sz="1800" dirty="0">
                <a:latin typeface="Arial" panose="020B0604020202020204" pitchFamily="34" charset="0"/>
              </a:rPr>
              <a:t>: izmisli in napiši svojo pesmico</a:t>
            </a:r>
            <a:r>
              <a:rPr lang="sl-SI" altLang="sl-SI" sz="1800" dirty="0" smtClean="0">
                <a:latin typeface="Arial" panose="020B0604020202020204" pitchFamily="34" charset="0"/>
              </a:rPr>
              <a:t>; </a:t>
            </a:r>
            <a:r>
              <a:rPr lang="sl-SI" altLang="sl-SI" sz="1400" dirty="0" smtClean="0">
                <a:latin typeface="Arial" panose="020B0604020202020204" pitchFamily="34" charset="0"/>
              </a:rPr>
              <a:t>pošlji jo na prometna.vzgojavavp-rs.si</a:t>
            </a:r>
            <a:endParaRPr lang="sl-SI" altLang="sl-SI" sz="1400" dirty="0">
              <a:latin typeface="Arial" panose="020B0604020202020204" pitchFamily="34" charset="0"/>
            </a:endParaRPr>
          </a:p>
          <a:p>
            <a:r>
              <a:rPr lang="sl-SI" altLang="sl-SI" sz="1800" b="1" i="1" dirty="0">
                <a:latin typeface="Arial" panose="020B0604020202020204" pitchFamily="34" charset="0"/>
              </a:rPr>
              <a:t>Za dobre fizike</a:t>
            </a:r>
            <a:r>
              <a:rPr lang="sl-SI" altLang="sl-SI" sz="1800" dirty="0">
                <a:latin typeface="Arial" panose="020B0604020202020204" pitchFamily="34" charset="0"/>
              </a:rPr>
              <a:t>: Izračunaj sile, ki delujejo na glavo, pri padcu s </a:t>
            </a:r>
            <a:r>
              <a:rPr lang="sl-SI" altLang="sl-SI" sz="1800" dirty="0" smtClean="0">
                <a:latin typeface="Arial" panose="020B0604020202020204" pitchFamily="34" charset="0"/>
              </a:rPr>
              <a:t>hitrostjo </a:t>
            </a:r>
            <a:r>
              <a:rPr lang="sl-SI" altLang="sl-SI" sz="1800" dirty="0">
                <a:latin typeface="Arial" panose="020B0604020202020204" pitchFamily="34" charset="0"/>
              </a:rPr>
              <a:t>20 km/h in težo glave 4 kg.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AVP predstavitev - zaščitna čelada</Template>
  <TotalTime>4</TotalTime>
  <Words>586</Words>
  <Application>Microsoft Office PowerPoint</Application>
  <PresentationFormat>Diaprojekcija na zaslonu 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Officeova tema</vt:lpstr>
      <vt:lpstr>Kolesarska zaščitna čelada</vt:lpstr>
      <vt:lpstr>      </vt:lpstr>
      <vt:lpstr>      </vt:lpstr>
      <vt:lpstr>      </vt:lpstr>
      <vt:lpstr>      </vt:lpstr>
      <vt:lpstr>      </vt:lpstr>
      <vt:lpstr>      </vt:lpstr>
      <vt:lpstr>      </vt:lpstr>
      <vt:lpstr>PowerPointova predstavitev</vt:lpstr>
      <vt:lpstr> 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Kolesarska zaščitna čelada</dc:title>
  <dc:creator>Irena Janžekovič</dc:creator>
  <cp:lastModifiedBy>Irena Janžekovič</cp:lastModifiedBy>
  <cp:revision>1</cp:revision>
  <dcterms:created xsi:type="dcterms:W3CDTF">2022-01-24T12:41:53Z</dcterms:created>
  <dcterms:modified xsi:type="dcterms:W3CDTF">2022-01-24T12:46:11Z</dcterms:modified>
</cp:coreProperties>
</file>